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layfair Display" charset="1" panose="00000500000000000000"/>
      <p:regular r:id="rId10"/>
    </p:embeddedFont>
    <p:embeddedFont>
      <p:font typeface="Playfair Display Bold" charset="1" panose="00000800000000000000"/>
      <p:regular r:id="rId11"/>
    </p:embeddedFont>
    <p:embeddedFont>
      <p:font typeface="Playfair Display Italics" charset="1" panose="00000500000000000000"/>
      <p:regular r:id="rId12"/>
    </p:embeddedFont>
    <p:embeddedFont>
      <p:font typeface="Playfair Display Bold Italics" charset="1" panose="00000800000000000000"/>
      <p:regular r:id="rId13"/>
    </p:embeddedFont>
    <p:embeddedFont>
      <p:font typeface="Playfair Display Heavy" charset="1" panose="00000A00000000000000"/>
      <p:regular r:id="rId14"/>
    </p:embeddedFont>
    <p:embeddedFont>
      <p:font typeface="Playfair Display Heavy Italics" charset="1" panose="00000A00000000000000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Public Sans Thin" charset="1" panose="00000000000000000000"/>
      <p:regular r:id="rId20"/>
    </p:embeddedFont>
    <p:embeddedFont>
      <p:font typeface="Public Sans Thin Italics" charset="1" panose="00000000000000000000"/>
      <p:regular r:id="rId21"/>
    </p:embeddedFont>
    <p:embeddedFont>
      <p:font typeface="Public Sans Medium" charset="1" panose="00000000000000000000"/>
      <p:regular r:id="rId22"/>
    </p:embeddedFont>
    <p:embeddedFont>
      <p:font typeface="Public Sans Medium Italics" charset="1" panose="00000000000000000000"/>
      <p:regular r:id="rId23"/>
    </p:embeddedFont>
    <p:embeddedFont>
      <p:font typeface="Public Sans Heavy" charset="1" panose="00000000000000000000"/>
      <p:regular r:id="rId24"/>
    </p:embeddedFont>
    <p:embeddedFont>
      <p:font typeface="Public Sans Heavy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38" Target="slides/slide13.xml" Type="http://schemas.openxmlformats.org/officeDocument/2006/relationships/slide"/><Relationship Id="rId39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39837" y="5738229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029418" y="7450536"/>
            <a:ext cx="13688417" cy="3615528"/>
          </a:xfrm>
          <a:custGeom>
            <a:avLst/>
            <a:gdLst/>
            <a:ahLst/>
            <a:cxnLst/>
            <a:rect r="r" b="b" t="t" l="l"/>
            <a:pathLst>
              <a:path h="3615528" w="13688417">
                <a:moveTo>
                  <a:pt x="0" y="0"/>
                </a:moveTo>
                <a:lnTo>
                  <a:pt x="13688417" y="0"/>
                </a:lnTo>
                <a:lnTo>
                  <a:pt x="13688417" y="3615528"/>
                </a:lnTo>
                <a:lnTo>
                  <a:pt x="0" y="3615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9826" y="1732617"/>
            <a:ext cx="14821356" cy="3410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6"/>
              </a:lnSpc>
            </a:pPr>
            <a:r>
              <a:rPr lang="en-US" sz="9600" spc="48">
                <a:solidFill>
                  <a:srgbClr val="2B2C30"/>
                </a:solidFill>
                <a:latin typeface="Public Sans"/>
              </a:rPr>
              <a:t>Analysis of Snow Cover in Manali using NDSI and Time series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6703" y="1028700"/>
            <a:ext cx="17134594" cy="6194961"/>
            <a:chOff x="0" y="0"/>
            <a:chExt cx="22846125" cy="82599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8259948"/>
            </a:xfrm>
            <a:custGeom>
              <a:avLst/>
              <a:gdLst/>
              <a:ahLst/>
              <a:cxnLst/>
              <a:rect r="r" b="b" t="t" l="l"/>
              <a:pathLst>
                <a:path h="8259948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8259948"/>
                  </a:lnTo>
                  <a:lnTo>
                    <a:pt x="0" y="8259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192000" y="0"/>
              <a:ext cx="10654125" cy="8259948"/>
            </a:xfrm>
            <a:custGeom>
              <a:avLst/>
              <a:gdLst/>
              <a:ahLst/>
              <a:cxnLst/>
              <a:rect r="r" b="b" t="t" l="l"/>
              <a:pathLst>
                <a:path h="8259948" w="10654125">
                  <a:moveTo>
                    <a:pt x="0" y="0"/>
                  </a:moveTo>
                  <a:lnTo>
                    <a:pt x="10654125" y="0"/>
                  </a:lnTo>
                  <a:lnTo>
                    <a:pt x="10654125" y="8259948"/>
                  </a:lnTo>
                  <a:lnTo>
                    <a:pt x="0" y="82599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244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619909" y="7260532"/>
            <a:ext cx="5048183" cy="65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PACF and ACF plots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19909" y="7953268"/>
            <a:ext cx="6868783" cy="133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(p,d,q) = (1,1,1)</a:t>
            </a:r>
          </a:p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(p,d,q,s) = (1,1,1,12)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097" y="1028700"/>
            <a:ext cx="17507807" cy="5624270"/>
          </a:xfrm>
          <a:custGeom>
            <a:avLst/>
            <a:gdLst/>
            <a:ahLst/>
            <a:cxnLst/>
            <a:rect r="r" b="b" t="t" l="l"/>
            <a:pathLst>
              <a:path h="5624270" w="17507807">
                <a:moveTo>
                  <a:pt x="0" y="0"/>
                </a:moveTo>
                <a:lnTo>
                  <a:pt x="17507806" y="0"/>
                </a:lnTo>
                <a:lnTo>
                  <a:pt x="17507806" y="5624270"/>
                </a:lnTo>
                <a:lnTo>
                  <a:pt x="0" y="5624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07451" y="6675215"/>
            <a:ext cx="3273097" cy="133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ARIMA results </a:t>
            </a:r>
          </a:p>
          <a:p>
            <a:pPr>
              <a:lnSpc>
                <a:spcPts val="534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993498" y="7510340"/>
            <a:ext cx="6301003" cy="133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 MSE: 0.1520574941056795</a:t>
            </a:r>
          </a:p>
          <a:p>
            <a:pPr>
              <a:lnSpc>
                <a:spcPts val="534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003" y="1028700"/>
            <a:ext cx="17721994" cy="5728166"/>
          </a:xfrm>
          <a:custGeom>
            <a:avLst/>
            <a:gdLst/>
            <a:ahLst/>
            <a:cxnLst/>
            <a:rect r="r" b="b" t="t" l="l"/>
            <a:pathLst>
              <a:path h="5728166" w="17721994">
                <a:moveTo>
                  <a:pt x="0" y="0"/>
                </a:moveTo>
                <a:lnTo>
                  <a:pt x="17721994" y="0"/>
                </a:lnTo>
                <a:lnTo>
                  <a:pt x="17721994" y="5728166"/>
                </a:lnTo>
                <a:lnTo>
                  <a:pt x="0" y="572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11604" y="6811760"/>
            <a:ext cx="3864792" cy="65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SARIMA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49727" y="7682848"/>
            <a:ext cx="7188546" cy="65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 MSE: 0.017432157234285844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5816635"/>
          </a:xfrm>
          <a:custGeom>
            <a:avLst/>
            <a:gdLst/>
            <a:ahLst/>
            <a:cxnLst/>
            <a:rect r="r" b="b" t="t" l="l"/>
            <a:pathLst>
              <a:path h="5816635" w="18288000">
                <a:moveTo>
                  <a:pt x="0" y="0"/>
                </a:moveTo>
                <a:lnTo>
                  <a:pt x="18288000" y="0"/>
                </a:lnTo>
                <a:lnTo>
                  <a:pt x="18288000" y="5816635"/>
                </a:lnTo>
                <a:lnTo>
                  <a:pt x="0" y="58166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63680" y="6925547"/>
            <a:ext cx="4160640" cy="65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SARIMA Forecasts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30174" y="3457584"/>
            <a:ext cx="8554766" cy="6419781"/>
          </a:xfrm>
          <a:custGeom>
            <a:avLst/>
            <a:gdLst/>
            <a:ahLst/>
            <a:cxnLst/>
            <a:rect r="r" b="b" t="t" l="l"/>
            <a:pathLst>
              <a:path h="6419781" w="8554766">
                <a:moveTo>
                  <a:pt x="0" y="0"/>
                </a:moveTo>
                <a:lnTo>
                  <a:pt x="8554767" y="0"/>
                </a:lnTo>
                <a:lnTo>
                  <a:pt x="8554767" y="6419781"/>
                </a:lnTo>
                <a:lnTo>
                  <a:pt x="0" y="6419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89452" y="5848203"/>
            <a:ext cx="8795488" cy="5757457"/>
          </a:xfrm>
          <a:custGeom>
            <a:avLst/>
            <a:gdLst/>
            <a:ahLst/>
            <a:cxnLst/>
            <a:rect r="r" b="b" t="t" l="l"/>
            <a:pathLst>
              <a:path h="5757457" w="8795488">
                <a:moveTo>
                  <a:pt x="0" y="0"/>
                </a:moveTo>
                <a:lnTo>
                  <a:pt x="8795489" y="0"/>
                </a:lnTo>
                <a:lnTo>
                  <a:pt x="8795489" y="5757458"/>
                </a:lnTo>
                <a:lnTo>
                  <a:pt x="0" y="5757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" r="0" b="-9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74855" y="5066839"/>
            <a:ext cx="11064307" cy="5220161"/>
          </a:xfrm>
          <a:custGeom>
            <a:avLst/>
            <a:gdLst/>
            <a:ahLst/>
            <a:cxnLst/>
            <a:rect r="r" b="b" t="t" l="l"/>
            <a:pathLst>
              <a:path h="5220161" w="11064307">
                <a:moveTo>
                  <a:pt x="0" y="0"/>
                </a:moveTo>
                <a:lnTo>
                  <a:pt x="11064307" y="0"/>
                </a:lnTo>
                <a:lnTo>
                  <a:pt x="11064307" y="5220161"/>
                </a:lnTo>
                <a:lnTo>
                  <a:pt x="0" y="5220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762125"/>
            <a:ext cx="14821356" cy="268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6"/>
              </a:lnSpc>
            </a:pPr>
            <a:r>
              <a:rPr lang="en-US" sz="9600" spc="48">
                <a:solidFill>
                  <a:srgbClr val="2B2C30"/>
                </a:solidFill>
                <a:latin typeface="Public Sans Bold"/>
              </a:rPr>
              <a:t>THANK YOU</a:t>
            </a:r>
          </a:p>
          <a:p>
            <a:pPr>
              <a:lnSpc>
                <a:spcPts val="8736"/>
              </a:lnSpc>
            </a:pPr>
          </a:p>
          <a:p>
            <a:pPr>
              <a:lnSpc>
                <a:spcPts val="382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8201" y="3195263"/>
            <a:ext cx="9533068" cy="5594116"/>
          </a:xfrm>
          <a:custGeom>
            <a:avLst/>
            <a:gdLst/>
            <a:ahLst/>
            <a:cxnLst/>
            <a:rect r="r" b="b" t="t" l="l"/>
            <a:pathLst>
              <a:path h="5594116" w="9533068">
                <a:moveTo>
                  <a:pt x="0" y="0"/>
                </a:moveTo>
                <a:lnTo>
                  <a:pt x="9533068" y="0"/>
                </a:lnTo>
                <a:lnTo>
                  <a:pt x="9533068" y="5594116"/>
                </a:lnTo>
                <a:lnTo>
                  <a:pt x="0" y="5594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00" t="0" r="-683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8201" y="546174"/>
            <a:ext cx="17779594" cy="143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39"/>
              </a:lnSpc>
            </a:pPr>
            <a:r>
              <a:rPr lang="en-US" sz="8799" spc="43">
                <a:solidFill>
                  <a:srgbClr val="2B2C30"/>
                </a:solidFill>
                <a:latin typeface="Public Sans"/>
              </a:rPr>
              <a:t>Introduction - What is NDSI 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99548" y="3891961"/>
            <a:ext cx="7118303" cy="125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2B2C30"/>
                </a:solidFill>
                <a:latin typeface="Public Sans"/>
              </a:rPr>
              <a:t>NDSI = (NIR - SWIR) / (NIR + SWIR)</a:t>
            </a:r>
          </a:p>
          <a:p>
            <a:pPr algn="ctr">
              <a:lnSpc>
                <a:spcPts val="50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599548" y="3090488"/>
            <a:ext cx="7118303" cy="61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2B2C30"/>
                </a:solidFill>
                <a:latin typeface="Public Sans Bold"/>
              </a:rPr>
              <a:t>Normalized Difference Snow Index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99548" y="4723051"/>
            <a:ext cx="7118303" cy="3804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5" indent="-367027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B2C30"/>
                </a:solidFill>
                <a:latin typeface="Public Sans"/>
              </a:rPr>
              <a:t>Snow covered pixels have NDSI value closer to 1</a:t>
            </a:r>
          </a:p>
          <a:p>
            <a:pPr marL="734055" indent="-367027" lvl="1">
              <a:lnSpc>
                <a:spcPts val="509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2B2C30"/>
                </a:solidFill>
                <a:latin typeface="Public Sans"/>
              </a:rPr>
              <a:t>Snow covered percentage is calculated by dividing the snow covered pixels  by total no. of pixels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54436" y="2487949"/>
            <a:ext cx="9004147" cy="3952274"/>
          </a:xfrm>
          <a:custGeom>
            <a:avLst/>
            <a:gdLst/>
            <a:ahLst/>
            <a:cxnLst/>
            <a:rect r="r" b="b" t="t" l="l"/>
            <a:pathLst>
              <a:path h="3952274" w="9004147">
                <a:moveTo>
                  <a:pt x="0" y="0"/>
                </a:moveTo>
                <a:lnTo>
                  <a:pt x="9004147" y="0"/>
                </a:lnTo>
                <a:lnTo>
                  <a:pt x="9004147" y="3952274"/>
                </a:lnTo>
                <a:lnTo>
                  <a:pt x="0" y="395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201" y="2487949"/>
            <a:ext cx="8276235" cy="3952274"/>
          </a:xfrm>
          <a:custGeom>
            <a:avLst/>
            <a:gdLst/>
            <a:ahLst/>
            <a:cxnLst/>
            <a:rect r="r" b="b" t="t" l="l"/>
            <a:pathLst>
              <a:path h="3952274" w="8276235">
                <a:moveTo>
                  <a:pt x="0" y="0"/>
                </a:moveTo>
                <a:lnTo>
                  <a:pt x="8276235" y="0"/>
                </a:lnTo>
                <a:lnTo>
                  <a:pt x="8276235" y="3952274"/>
                </a:lnTo>
                <a:lnTo>
                  <a:pt x="0" y="3952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8201" y="381280"/>
            <a:ext cx="17039650" cy="143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39"/>
              </a:lnSpc>
            </a:pPr>
            <a:r>
              <a:rPr lang="en-US" sz="8799" spc="43">
                <a:solidFill>
                  <a:srgbClr val="2B2C30"/>
                </a:solidFill>
                <a:latin typeface="Public Sans"/>
              </a:rPr>
              <a:t>Introduction - Monetary Gains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8201" y="7271863"/>
            <a:ext cx="16249613" cy="198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9925" indent="-384962" lvl="1">
              <a:lnSpc>
                <a:spcPts val="5349"/>
              </a:lnSpc>
              <a:buFont typeface="Arial"/>
              <a:buChar char="•"/>
            </a:pPr>
            <a:r>
              <a:rPr lang="en-US" sz="3566">
                <a:solidFill>
                  <a:srgbClr val="2B2C30"/>
                </a:solidFill>
                <a:latin typeface="Public Sans"/>
              </a:rPr>
              <a:t>Global Skiing industry is expected to reach 2.32 billion USD by 2032</a:t>
            </a:r>
          </a:p>
          <a:p>
            <a:pPr marL="769925" indent="-384962" lvl="1">
              <a:lnSpc>
                <a:spcPts val="5349"/>
              </a:lnSpc>
              <a:buFont typeface="Arial"/>
              <a:buChar char="•"/>
            </a:pPr>
            <a:r>
              <a:rPr lang="en-US" sz="3566">
                <a:solidFill>
                  <a:srgbClr val="2B2C30"/>
                </a:solidFill>
                <a:latin typeface="Public Sans"/>
              </a:rPr>
              <a:t>The number of active ski resorts is also increasing</a:t>
            </a:r>
          </a:p>
          <a:p>
            <a:pPr marL="769925" indent="-384962" lvl="1">
              <a:lnSpc>
                <a:spcPts val="5349"/>
              </a:lnSpc>
              <a:spcBef>
                <a:spcPct val="0"/>
              </a:spcBef>
              <a:buFont typeface="Arial"/>
              <a:buChar char="•"/>
            </a:pPr>
            <a:r>
              <a:rPr lang="en-US" sz="3566">
                <a:solidFill>
                  <a:srgbClr val="2B2C30"/>
                </a:solidFill>
                <a:latin typeface="Public Sans"/>
              </a:rPr>
              <a:t>Climate change is resulting in faster melting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8201" y="1829702"/>
            <a:ext cx="8302988" cy="5530862"/>
          </a:xfrm>
          <a:custGeom>
            <a:avLst/>
            <a:gdLst/>
            <a:ahLst/>
            <a:cxnLst/>
            <a:rect r="r" b="b" t="t" l="l"/>
            <a:pathLst>
              <a:path h="5530862" w="8302988">
                <a:moveTo>
                  <a:pt x="0" y="0"/>
                </a:moveTo>
                <a:lnTo>
                  <a:pt x="8302988" y="0"/>
                </a:lnTo>
                <a:lnTo>
                  <a:pt x="8302988" y="5530862"/>
                </a:lnTo>
                <a:lnTo>
                  <a:pt x="0" y="5530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1189" y="1829702"/>
            <a:ext cx="8278111" cy="5529477"/>
          </a:xfrm>
          <a:custGeom>
            <a:avLst/>
            <a:gdLst/>
            <a:ahLst/>
            <a:cxnLst/>
            <a:rect r="r" b="b" t="t" l="l"/>
            <a:pathLst>
              <a:path h="5529477" w="8278111">
                <a:moveTo>
                  <a:pt x="0" y="0"/>
                </a:moveTo>
                <a:lnTo>
                  <a:pt x="8278111" y="0"/>
                </a:lnTo>
                <a:lnTo>
                  <a:pt x="8278111" y="5529478"/>
                </a:lnTo>
                <a:lnTo>
                  <a:pt x="0" y="5529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4175" y="249671"/>
            <a:ext cx="17039650" cy="146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2"/>
              </a:lnSpc>
            </a:pPr>
            <a:r>
              <a:rPr lang="en-US" sz="9055" spc="45">
                <a:solidFill>
                  <a:srgbClr val="2B2C30"/>
                </a:solidFill>
                <a:latin typeface="Playfair Display"/>
              </a:rPr>
              <a:t>Introduction - Monetary Gains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4175" y="7941199"/>
            <a:ext cx="16581099" cy="1317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9925" indent="-384962" lvl="1">
              <a:lnSpc>
                <a:spcPts val="5349"/>
              </a:lnSpc>
              <a:spcBef>
                <a:spcPct val="0"/>
              </a:spcBef>
              <a:buFont typeface="Arial"/>
              <a:buChar char="•"/>
            </a:pPr>
            <a:r>
              <a:rPr lang="en-US" sz="3566">
                <a:solidFill>
                  <a:srgbClr val="2B2C30"/>
                </a:solidFill>
                <a:latin typeface="Public Sans"/>
              </a:rPr>
              <a:t>Ski resorts can forecast the expected snow cover for a certain region based on historical 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0810" y="74585"/>
            <a:ext cx="4901626" cy="2757165"/>
          </a:xfrm>
          <a:custGeom>
            <a:avLst/>
            <a:gdLst/>
            <a:ahLst/>
            <a:cxnLst/>
            <a:rect r="r" b="b" t="t" l="l"/>
            <a:pathLst>
              <a:path h="2757165" w="4901626">
                <a:moveTo>
                  <a:pt x="0" y="0"/>
                </a:moveTo>
                <a:lnTo>
                  <a:pt x="4901626" y="0"/>
                </a:lnTo>
                <a:lnTo>
                  <a:pt x="4901626" y="2757164"/>
                </a:lnTo>
                <a:lnTo>
                  <a:pt x="0" y="2757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6630" y="5704954"/>
            <a:ext cx="6169774" cy="3553346"/>
          </a:xfrm>
          <a:custGeom>
            <a:avLst/>
            <a:gdLst/>
            <a:ahLst/>
            <a:cxnLst/>
            <a:rect r="r" b="b" t="t" l="l"/>
            <a:pathLst>
              <a:path h="3553346" w="6169774">
                <a:moveTo>
                  <a:pt x="0" y="0"/>
                </a:moveTo>
                <a:lnTo>
                  <a:pt x="6169774" y="0"/>
                </a:lnTo>
                <a:lnTo>
                  <a:pt x="6169774" y="3553346"/>
                </a:lnTo>
                <a:lnTo>
                  <a:pt x="0" y="3553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725182"/>
            <a:ext cx="6169774" cy="3533118"/>
          </a:xfrm>
          <a:custGeom>
            <a:avLst/>
            <a:gdLst/>
            <a:ahLst/>
            <a:cxnLst/>
            <a:rect r="r" b="b" t="t" l="l"/>
            <a:pathLst>
              <a:path h="3533118" w="6169774">
                <a:moveTo>
                  <a:pt x="0" y="0"/>
                </a:moveTo>
                <a:lnTo>
                  <a:pt x="6169774" y="0"/>
                </a:lnTo>
                <a:lnTo>
                  <a:pt x="6169774" y="3533118"/>
                </a:lnTo>
                <a:lnTo>
                  <a:pt x="0" y="3533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8265723" y="7944265"/>
            <a:ext cx="1421949" cy="0"/>
          </a:xfrm>
          <a:prstGeom prst="line">
            <a:avLst/>
          </a:prstGeom>
          <a:ln cap="flat" w="1143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674832" y="4427745"/>
            <a:ext cx="9195907" cy="1277209"/>
          </a:xfrm>
          <a:custGeom>
            <a:avLst/>
            <a:gdLst/>
            <a:ahLst/>
            <a:cxnLst/>
            <a:rect r="r" b="b" t="t" l="l"/>
            <a:pathLst>
              <a:path h="1277209" w="9195907">
                <a:moveTo>
                  <a:pt x="0" y="0"/>
                </a:moveTo>
                <a:lnTo>
                  <a:pt x="9195907" y="0"/>
                </a:lnTo>
                <a:lnTo>
                  <a:pt x="9195907" y="1277209"/>
                </a:lnTo>
                <a:lnTo>
                  <a:pt x="0" y="1277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4095" y="369857"/>
            <a:ext cx="16565205" cy="209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9"/>
              </a:lnSpc>
            </a:pPr>
            <a:r>
              <a:rPr lang="en-US" sz="6399" spc="31">
                <a:solidFill>
                  <a:srgbClr val="2B2C30"/>
                </a:solidFill>
                <a:latin typeface="Public Sans"/>
              </a:rPr>
              <a:t>Procedure :- Data Collection and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90472" y="5907598"/>
            <a:ext cx="2704160" cy="133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After NDSI conversion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36499"/>
            <a:ext cx="16488170" cy="157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0272" indent="-305136" lvl="1">
              <a:lnSpc>
                <a:spcPts val="4239"/>
              </a:lnSpc>
              <a:buFont typeface="Arial"/>
              <a:buChar char="•"/>
            </a:pPr>
            <a:r>
              <a:rPr lang="en-US" sz="2826">
                <a:solidFill>
                  <a:srgbClr val="2B2C30"/>
                </a:solidFill>
                <a:latin typeface="Public Sans"/>
              </a:rPr>
              <a:t>Data from 2010 to 2020 was extracted from Manali region using Google Earth Engine’s MODIS dataset taken from NASA satellites of Terra and Aqua.</a:t>
            </a:r>
          </a:p>
          <a:p>
            <a:pPr marL="610272" indent="-305136" lvl="1">
              <a:lnSpc>
                <a:spcPts val="4239"/>
              </a:lnSpc>
              <a:spcBef>
                <a:spcPct val="0"/>
              </a:spcBef>
              <a:buFont typeface="Arial"/>
              <a:buChar char="•"/>
            </a:pPr>
            <a:r>
              <a:rPr lang="en-US" sz="2826">
                <a:solidFill>
                  <a:srgbClr val="2B2C30"/>
                </a:solidFill>
                <a:latin typeface="Public Sans"/>
              </a:rPr>
              <a:t>After NDSI conversion the % of snow cover was calculated ie.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39426"/>
            <a:ext cx="18288000" cy="5608147"/>
          </a:xfrm>
          <a:custGeom>
            <a:avLst/>
            <a:gdLst/>
            <a:ahLst/>
            <a:cxnLst/>
            <a:rect r="r" b="b" t="t" l="l"/>
            <a:pathLst>
              <a:path h="5608147" w="18288000">
                <a:moveTo>
                  <a:pt x="0" y="0"/>
                </a:moveTo>
                <a:lnTo>
                  <a:pt x="18288000" y="0"/>
                </a:lnTo>
                <a:lnTo>
                  <a:pt x="18288000" y="5608148"/>
                </a:lnTo>
                <a:lnTo>
                  <a:pt x="0" y="5608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31953" y="7969819"/>
            <a:ext cx="4024095" cy="65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dataset with noise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73156"/>
            <a:ext cx="18288000" cy="5940688"/>
          </a:xfrm>
          <a:custGeom>
            <a:avLst/>
            <a:gdLst/>
            <a:ahLst/>
            <a:cxnLst/>
            <a:rect r="r" b="b" t="t" l="l"/>
            <a:pathLst>
              <a:path h="5940688" w="18288000">
                <a:moveTo>
                  <a:pt x="0" y="0"/>
                </a:moveTo>
                <a:lnTo>
                  <a:pt x="18288000" y="0"/>
                </a:lnTo>
                <a:lnTo>
                  <a:pt x="18288000" y="5940688"/>
                </a:lnTo>
                <a:lnTo>
                  <a:pt x="0" y="5940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75059" y="7999544"/>
            <a:ext cx="4137882" cy="65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resampled dataset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27693" y="0"/>
            <a:ext cx="12432614" cy="8052567"/>
          </a:xfrm>
          <a:custGeom>
            <a:avLst/>
            <a:gdLst/>
            <a:ahLst/>
            <a:cxnLst/>
            <a:rect r="r" b="b" t="t" l="l"/>
            <a:pathLst>
              <a:path h="8052567" w="12432614">
                <a:moveTo>
                  <a:pt x="0" y="0"/>
                </a:moveTo>
                <a:lnTo>
                  <a:pt x="12432614" y="0"/>
                </a:lnTo>
                <a:lnTo>
                  <a:pt x="12432614" y="8052567"/>
                </a:lnTo>
                <a:lnTo>
                  <a:pt x="0" y="8052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2" r="0" b="-19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56454" y="8113331"/>
            <a:ext cx="4775093" cy="65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Seasonal Decompose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8880" y="386878"/>
            <a:ext cx="16990240" cy="7579650"/>
          </a:xfrm>
          <a:custGeom>
            <a:avLst/>
            <a:gdLst/>
            <a:ahLst/>
            <a:cxnLst/>
            <a:rect r="r" b="b" t="t" l="l"/>
            <a:pathLst>
              <a:path h="7579650" w="16990240">
                <a:moveTo>
                  <a:pt x="0" y="0"/>
                </a:moveTo>
                <a:lnTo>
                  <a:pt x="16990240" y="0"/>
                </a:lnTo>
                <a:lnTo>
                  <a:pt x="16990240" y="7579650"/>
                </a:lnTo>
                <a:lnTo>
                  <a:pt x="0" y="757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9" r="0" b="-8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02130" y="8170833"/>
            <a:ext cx="11283740" cy="65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9"/>
              </a:lnSpc>
            </a:pPr>
            <a:r>
              <a:rPr lang="en-US" sz="3566">
                <a:solidFill>
                  <a:srgbClr val="2B2C30"/>
                </a:solidFill>
                <a:latin typeface="Public Sans Bold"/>
              </a:rPr>
              <a:t>Stationarity achieved with shift-differencing once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DAFy4h2W2as</dc:identifier>
  <dcterms:modified xsi:type="dcterms:W3CDTF">2011-08-01T06:04:30Z</dcterms:modified>
  <cp:revision>1</cp:revision>
  <dc:title>Introduction</dc:title>
</cp:coreProperties>
</file>